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84" r:id="rId2"/>
  </p:sldMasterIdLst>
  <p:notesMasterIdLst>
    <p:notesMasterId r:id="rId3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embeddedFontLst>
    <p:embeddedFont>
      <p:font typeface="Average" panose="020B0604020202020204" charset="0"/>
      <p:regular r:id="rId37"/>
    </p:embeddedFont>
    <p:embeddedFont>
      <p:font typeface="Calibri Light" panose="020F0302020204030204" pitchFamily="34" charset="0"/>
      <p:regular r:id="rId38"/>
      <p:italic r:id="rId39"/>
    </p:embeddedFont>
    <p:embeddedFont>
      <p:font typeface="Castellar" panose="020A0402060406010301" pitchFamily="18" charset="0"/>
      <p:regular r:id="rId40"/>
    </p:embeddedFont>
    <p:embeddedFont>
      <p:font typeface="Helvetica Neue Light" panose="020B0604020202020204" charset="0"/>
      <p:regular r:id="rId41"/>
      <p:bold r:id="rId42"/>
      <p:italic r:id="rId43"/>
      <p:boldItalic r:id="rId44"/>
    </p:embeddedFont>
    <p:embeddedFont>
      <p:font typeface="Open Sans" panose="020B0606030504020204" pitchFamily="34" charset="0"/>
      <p:regular r:id="rId45"/>
      <p:bold r:id="rId46"/>
      <p:italic r:id="rId47"/>
    </p:embeddedFont>
    <p:embeddedFont>
      <p:font typeface="Open Sans bold" panose="020B0806030504020204" charset="0"/>
      <p:bold r:id="rId48"/>
    </p:embeddedFont>
    <p:embeddedFont>
      <p:font typeface="Open Sans SemiBold" panose="020B0706030804020204" pitchFamily="34" charset="0"/>
      <p:bold r:id="rId49"/>
      <p:boldItalic r:id="rId50"/>
    </p:embeddedFont>
    <p:embeddedFont>
      <p:font typeface="Roboto" panose="02000000000000000000" pitchFamily="2" charset="0"/>
      <p:regular r:id="rId51"/>
      <p:bold r:id="rId52"/>
      <p:italic r:id="rId53"/>
      <p:boldItalic r:id="rId54"/>
    </p:embeddedFont>
  </p:embeddedFontLst>
  <p:custDataLst>
    <p:tags r:id="rId55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briela Rangel" initials="GR" lastIdx="2" clrIdx="0">
    <p:extLst>
      <p:ext uri="{19B8F6BF-5375-455C-9EA6-DF929625EA0E}">
        <p15:presenceInfo xmlns:p15="http://schemas.microsoft.com/office/powerpoint/2012/main" userId="S::gaby@bicomms.com::1ce43b82-c5a2-4081-ae9c-5793604531b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14" autoAdjust="0"/>
  </p:normalViewPr>
  <p:slideViewPr>
    <p:cSldViewPr snapToGrid="0">
      <p:cViewPr varScale="1">
        <p:scale>
          <a:sx n="107" d="100"/>
          <a:sy n="107" d="100"/>
        </p:scale>
        <p:origin x="7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3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55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font" Target="fonts/font15.fntdata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117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6046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cc3c6dd07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6cc3c6dd07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2247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19c4a0bd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19c4a0bdc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143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cc3c6dd0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cc3c6dd0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2691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bdcf3718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bdcf3718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3666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6cc3c6dd07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6cc3c6dd07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7607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cc3c6dd07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cc3c6dd07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3663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cc3c6dd07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6cc3c6dd07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7169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6cc3c6dd0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6cc3c6dd0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1703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6cc3c6dd07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6cc3c6dd07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2445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cc3c6dd07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cc3c6dd07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2078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09c392e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09c392e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64417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cc3c6dd07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cc3c6dd07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2336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cc84f6416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cc84f6416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0155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6cc84f6416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6cc84f6416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3121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cc84f64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6cc84f64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588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cc84f6416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cc84f6416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82574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cc84f6416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cc84f6416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46367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6cc84f641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6cc84f6416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9792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cc84f6416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6cc84f6416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14960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cc84f6416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6cc84f6416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53022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cc84f6416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cc84f6416_0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1943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b83a6e18aaa509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b83a6e18aaa509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15758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cc84f6416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cc84f6416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86833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6cc84f6416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6cc84f6416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10799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cc84f6416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cc84f6416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2791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249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7543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cbeaa1dd9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cbeaa1dd9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870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cbfd9651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6cbfd9651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4103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cf3718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cf37181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3189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cbfd9651c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cbfd9651c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0926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cc3c6dd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cc3c6dd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39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2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38299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9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82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092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8918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7466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967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4398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701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57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6618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7056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041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9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6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9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59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7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2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7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68CDA607-F1C5-4B24-9883-621A046368A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5321173" y="314727"/>
            <a:ext cx="4362451" cy="423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90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12816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5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Relationship Id="rId6" Type="http://schemas.openxmlformats.org/officeDocument/2006/relationships/hyperlink" Target="http://bit.ly/infojudge" TargetMode="External"/><Relationship Id="rId5" Type="http://schemas.openxmlformats.org/officeDocument/2006/relationships/image" Target="../media/image8.jpg"/><Relationship Id="rId4" Type="http://schemas.openxmlformats.org/officeDocument/2006/relationships/hyperlink" Target="http://www.youtube.com/watch?v=SjLma6thE6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5.xml"/><Relationship Id="rId4" Type="http://schemas.openxmlformats.org/officeDocument/2006/relationships/hyperlink" Target="https://nyti.ms/2PZ6CPj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6.xml"/><Relationship Id="rId5" Type="http://schemas.openxmlformats.org/officeDocument/2006/relationships/hyperlink" Target="https://www.politifact.com/" TargetMode="External"/><Relationship Id="rId4" Type="http://schemas.openxmlformats.org/officeDocument/2006/relationships/hyperlink" Target="http://snopes.com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7.xml"/><Relationship Id="rId5" Type="http://schemas.openxmlformats.org/officeDocument/2006/relationships/hyperlink" Target="http://bit.ly/info3test" TargetMode="External"/><Relationship Id="rId4" Type="http://schemas.openxmlformats.org/officeDocument/2006/relationships/hyperlink" Target="http://bit.ly/info5test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8.xml"/><Relationship Id="rId4" Type="http://schemas.openxmlformats.org/officeDocument/2006/relationships/hyperlink" Target="http://bit.ly/info4test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0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1.xml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3.xml"/><Relationship Id="rId5" Type="http://schemas.openxmlformats.org/officeDocument/2006/relationships/image" Target="../media/image11.jpg"/><Relationship Id="rId4" Type="http://schemas.openxmlformats.org/officeDocument/2006/relationships/hyperlink" Target="http://www.youtube.com/watch?v=MuLZKsFho5A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ctrTitle" idx="4294967295"/>
          </p:nvPr>
        </p:nvSpPr>
        <p:spPr>
          <a:xfrm>
            <a:off x="906462" y="1300354"/>
            <a:ext cx="7331075" cy="31861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Registrarse (el adulto y el estudiante).</a:t>
            </a: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Buscar un asiento (familias, por favor, siéntense juntos).</a:t>
            </a: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Encender la computadora e iniciar sesión.</a:t>
            </a: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Comprobar que la batería esté cargada o buscar un lugar donde conectarla.</a:t>
            </a:r>
          </a:p>
        </p:txBody>
      </p:sp>
      <p:sp>
        <p:nvSpPr>
          <p:cNvPr id="7" name="Google Shape;55;p13">
            <a:extLst>
              <a:ext uri="{FF2B5EF4-FFF2-40B4-BE49-F238E27FC236}">
                <a16:creationId xmlns:a16="http://schemas.microsoft.com/office/drawing/2014/main" id="{664BD5CF-A283-4F43-B05C-BB39D7BC2252}"/>
              </a:ext>
            </a:extLst>
          </p:cNvPr>
          <p:cNvSpPr txBox="1">
            <a:spLocks/>
          </p:cNvSpPr>
          <p:nvPr/>
        </p:nvSpPr>
        <p:spPr>
          <a:xfrm>
            <a:off x="414600" y="657034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45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Bienvenidos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5173" y="575450"/>
            <a:ext cx="7416001" cy="3992601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2" name="Google Shape;132;p28"/>
          <p:cNvSpPr/>
          <p:nvPr/>
        </p:nvSpPr>
        <p:spPr>
          <a:xfrm>
            <a:off x="731475" y="426725"/>
            <a:ext cx="7680900" cy="4065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737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8"/>
          <p:cNvSpPr/>
          <p:nvPr/>
        </p:nvSpPr>
        <p:spPr>
          <a:xfrm>
            <a:off x="3081125" y="2260375"/>
            <a:ext cx="3277200" cy="4065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7376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28;p28">
            <a:extLst>
              <a:ext uri="{FF2B5EF4-FFF2-40B4-BE49-F238E27FC236}">
                <a16:creationId xmlns:a16="http://schemas.microsoft.com/office/drawing/2014/main" id="{38CC486C-E831-4801-AE41-1B9A73A4C6C0}"/>
              </a:ext>
            </a:extLst>
          </p:cNvPr>
          <p:cNvSpPr/>
          <p:nvPr/>
        </p:nvSpPr>
        <p:spPr>
          <a:xfrm rot="10800000">
            <a:off x="670875" y="1043600"/>
            <a:ext cx="2310950" cy="132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29;p28">
            <a:extLst>
              <a:ext uri="{FF2B5EF4-FFF2-40B4-BE49-F238E27FC236}">
                <a16:creationId xmlns:a16="http://schemas.microsoft.com/office/drawing/2014/main" id="{16DE013C-5167-4691-B0C2-00C9767A81EF}"/>
              </a:ext>
            </a:extLst>
          </p:cNvPr>
          <p:cNvSpPr/>
          <p:nvPr/>
        </p:nvSpPr>
        <p:spPr>
          <a:xfrm rot="5400000">
            <a:off x="6808875" y="1844775"/>
            <a:ext cx="1325400" cy="17298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" name="Google Shape;130;p28">
            <a:extLst>
              <a:ext uri="{FF2B5EF4-FFF2-40B4-BE49-F238E27FC236}">
                <a16:creationId xmlns:a16="http://schemas.microsoft.com/office/drawing/2014/main" id="{4FF9BC14-30F8-41CC-B900-75C6768955E6}"/>
              </a:ext>
            </a:extLst>
          </p:cNvPr>
          <p:cNvSpPr txBox="1"/>
          <p:nvPr/>
        </p:nvSpPr>
        <p:spPr>
          <a:xfrm>
            <a:off x="804183" y="1192326"/>
            <a:ext cx="2121093" cy="13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Barra de direcciones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5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13" name="Google Shape;130;p28">
            <a:extLst>
              <a:ext uri="{FF2B5EF4-FFF2-40B4-BE49-F238E27FC236}">
                <a16:creationId xmlns:a16="http://schemas.microsoft.com/office/drawing/2014/main" id="{BD016E86-31CA-4371-AF76-C8B07C40784F}"/>
              </a:ext>
            </a:extLst>
          </p:cNvPr>
          <p:cNvSpPr txBox="1"/>
          <p:nvPr/>
        </p:nvSpPr>
        <p:spPr>
          <a:xfrm>
            <a:off x="6411028" y="2191800"/>
            <a:ext cx="2121093" cy="13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Barra de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búsqueda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5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39;p29">
            <a:extLst>
              <a:ext uri="{FF2B5EF4-FFF2-40B4-BE49-F238E27FC236}">
                <a16:creationId xmlns:a16="http://schemas.microsoft.com/office/drawing/2014/main" id="{D05A8753-E21D-440C-AE3B-491DACFD25D6}"/>
              </a:ext>
            </a:extLst>
          </p:cNvPr>
          <p:cNvSpPr txBox="1">
            <a:spLocks/>
          </p:cNvSpPr>
          <p:nvPr/>
        </p:nvSpPr>
        <p:spPr>
          <a:xfrm>
            <a:off x="0" y="1046655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Palabras Clave</a:t>
            </a:r>
          </a:p>
        </p:txBody>
      </p:sp>
      <p:sp>
        <p:nvSpPr>
          <p:cNvPr id="8" name="Google Shape;140;p29">
            <a:extLst>
              <a:ext uri="{FF2B5EF4-FFF2-40B4-BE49-F238E27FC236}">
                <a16:creationId xmlns:a16="http://schemas.microsoft.com/office/drawing/2014/main" id="{569968C1-BA0E-4123-B5CF-2E71F704E41B}"/>
              </a:ext>
            </a:extLst>
          </p:cNvPr>
          <p:cNvSpPr txBox="1">
            <a:spLocks/>
          </p:cNvSpPr>
          <p:nvPr/>
        </p:nvSpPr>
        <p:spPr>
          <a:xfrm>
            <a:off x="1139780" y="1759421"/>
            <a:ext cx="6864439" cy="209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Términos que definen la información que se está buscando.</a:t>
            </a:r>
          </a:p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Solo incluir palabras importantes </a:t>
            </a:r>
          </a:p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 ignorar las reglas gramaticales.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46;p30">
            <a:extLst>
              <a:ext uri="{FF2B5EF4-FFF2-40B4-BE49-F238E27FC236}">
                <a16:creationId xmlns:a16="http://schemas.microsoft.com/office/drawing/2014/main" id="{70E7DC6A-643A-4462-ABB8-5B812E01DE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10201" b="20986"/>
          <a:stretch/>
        </p:blipFill>
        <p:spPr>
          <a:xfrm>
            <a:off x="1067125" y="192400"/>
            <a:ext cx="9008677" cy="4267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Google Shape;147;p30">
            <a:extLst>
              <a:ext uri="{FF2B5EF4-FFF2-40B4-BE49-F238E27FC236}">
                <a16:creationId xmlns:a16="http://schemas.microsoft.com/office/drawing/2014/main" id="{69D326A9-53D7-48DF-AEFF-AC828CE9DC4D}"/>
              </a:ext>
            </a:extLst>
          </p:cNvPr>
          <p:cNvSpPr/>
          <p:nvPr/>
        </p:nvSpPr>
        <p:spPr>
          <a:xfrm rot="-5400000">
            <a:off x="603275" y="440625"/>
            <a:ext cx="2789100" cy="35331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tx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48;p30">
            <a:extLst>
              <a:ext uri="{FF2B5EF4-FFF2-40B4-BE49-F238E27FC236}">
                <a16:creationId xmlns:a16="http://schemas.microsoft.com/office/drawing/2014/main" id="{CCFE791F-DF98-4C13-BE89-9B0A120DDD0A}"/>
              </a:ext>
            </a:extLst>
          </p:cNvPr>
          <p:cNvSpPr txBox="1"/>
          <p:nvPr/>
        </p:nvSpPr>
        <p:spPr>
          <a:xfrm>
            <a:off x="417126" y="931737"/>
            <a:ext cx="3161398" cy="27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Escribir </a:t>
            </a:r>
            <a:r>
              <a:rPr lang="es-AR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perros</a:t>
            </a: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Presione </a:t>
            </a:r>
            <a:r>
              <a:rPr lang="es-AR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enter</a:t>
            </a:r>
            <a:r>
              <a:rPr lang="es-A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o haga clic en el botón de “Búsqueda de Google”</a:t>
            </a:r>
          </a:p>
        </p:txBody>
      </p:sp>
      <p:sp>
        <p:nvSpPr>
          <p:cNvPr id="10" name="Google Shape;149;p30">
            <a:extLst>
              <a:ext uri="{FF2B5EF4-FFF2-40B4-BE49-F238E27FC236}">
                <a16:creationId xmlns:a16="http://schemas.microsoft.com/office/drawing/2014/main" id="{05700848-2982-4765-85E6-61FD8E065F3A}"/>
              </a:ext>
            </a:extLst>
          </p:cNvPr>
          <p:cNvSpPr txBox="1"/>
          <p:nvPr/>
        </p:nvSpPr>
        <p:spPr>
          <a:xfrm>
            <a:off x="4612599" y="2587500"/>
            <a:ext cx="767027" cy="3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b="1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perros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>
            <a:spLocks noGrp="1"/>
          </p:cNvSpPr>
          <p:nvPr>
            <p:ph type="title" idx="4294967295"/>
          </p:nvPr>
        </p:nvSpPr>
        <p:spPr>
          <a:xfrm>
            <a:off x="0" y="363538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Página de Resultados</a:t>
            </a:r>
          </a:p>
        </p:txBody>
      </p:sp>
      <p:pic>
        <p:nvPicPr>
          <p:cNvPr id="156" name="Google Shape;156;p31"/>
          <p:cNvPicPr preferRelativeResize="0"/>
          <p:nvPr/>
        </p:nvPicPr>
        <p:blipFill rotWithShape="1">
          <a:blip r:embed="rId4">
            <a:alphaModFix/>
          </a:blip>
          <a:srcRect b="1835"/>
          <a:stretch/>
        </p:blipFill>
        <p:spPr>
          <a:xfrm>
            <a:off x="1562213" y="1548600"/>
            <a:ext cx="6019423" cy="32575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57" name="Google Shape;157;p31"/>
          <p:cNvSpPr txBox="1"/>
          <p:nvPr/>
        </p:nvSpPr>
        <p:spPr>
          <a:xfrm>
            <a:off x="-75" y="910250"/>
            <a:ext cx="9144000" cy="5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puede ver?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3;p32">
            <a:extLst>
              <a:ext uri="{FF2B5EF4-FFF2-40B4-BE49-F238E27FC236}">
                <a16:creationId xmlns:a16="http://schemas.microsoft.com/office/drawing/2014/main" id="{07C9A5AF-BBE8-4F18-A8AB-706A609E179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9992" t="47738" r="41122" b="30652"/>
          <a:stretch/>
        </p:blipFill>
        <p:spPr>
          <a:xfrm>
            <a:off x="1063325" y="2109658"/>
            <a:ext cx="6798702" cy="1656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Google Shape;164;p32">
            <a:extLst>
              <a:ext uri="{FF2B5EF4-FFF2-40B4-BE49-F238E27FC236}">
                <a16:creationId xmlns:a16="http://schemas.microsoft.com/office/drawing/2014/main" id="{1BE8E45B-71EE-43B2-B3B9-EC73F971923C}"/>
              </a:ext>
            </a:extLst>
          </p:cNvPr>
          <p:cNvSpPr txBox="1"/>
          <p:nvPr/>
        </p:nvSpPr>
        <p:spPr>
          <a:xfrm>
            <a:off x="0" y="951502"/>
            <a:ext cx="9144000" cy="96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¿Cómo puede determinar el origen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de la información?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70;p33">
            <a:extLst>
              <a:ext uri="{FF2B5EF4-FFF2-40B4-BE49-F238E27FC236}">
                <a16:creationId xmlns:a16="http://schemas.microsoft.com/office/drawing/2014/main" id="{E5D80FFA-D73C-463A-ACA9-F662E6063A9A}"/>
              </a:ext>
            </a:extLst>
          </p:cNvPr>
          <p:cNvSpPr txBox="1">
            <a:spLocks/>
          </p:cNvSpPr>
          <p:nvPr/>
        </p:nvSpPr>
        <p:spPr>
          <a:xfrm>
            <a:off x="0" y="987425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Cómo Refinar y Mejorar una Búsqueda</a:t>
            </a:r>
          </a:p>
        </p:txBody>
      </p:sp>
      <p:sp>
        <p:nvSpPr>
          <p:cNvPr id="8" name="Google Shape;171;p33">
            <a:extLst>
              <a:ext uri="{FF2B5EF4-FFF2-40B4-BE49-F238E27FC236}">
                <a16:creationId xmlns:a16="http://schemas.microsoft.com/office/drawing/2014/main" id="{23B4F8A4-5D96-4201-87D4-41B462C54CE6}"/>
              </a:ext>
            </a:extLst>
          </p:cNvPr>
          <p:cNvSpPr txBox="1">
            <a:spLocks/>
          </p:cNvSpPr>
          <p:nvPr/>
        </p:nvSpPr>
        <p:spPr>
          <a:xfrm>
            <a:off x="0" y="1816100"/>
            <a:ext cx="9144000" cy="209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Imagine que está pensando en tener un perro como mascota. </a:t>
            </a:r>
          </a:p>
          <a:p>
            <a:pPr algn="ctr"/>
            <a:endParaRPr lang="en-US" sz="2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algn="ctr"/>
            <a:r>
              <a:rPr lang="es-AR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Agregue algunas palabras clave en la barra de búsqueda </a:t>
            </a:r>
          </a:p>
          <a:p>
            <a:pPr algn="ctr"/>
            <a:r>
              <a:rPr lang="es-AR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le ayudarán a encontrar información más relevante.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4"/>
          <p:cNvSpPr txBox="1">
            <a:spLocks noGrp="1"/>
          </p:cNvSpPr>
          <p:nvPr>
            <p:ph type="title" idx="4294967295"/>
          </p:nvPr>
        </p:nvSpPr>
        <p:spPr>
          <a:xfrm>
            <a:off x="0" y="2119312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0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¿Preguntas?</a:t>
            </a: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5"/>
          <p:cNvSpPr txBox="1">
            <a:spLocks noGrp="1"/>
          </p:cNvSpPr>
          <p:nvPr>
            <p:ph type="ctrTitle" idx="4294967295"/>
          </p:nvPr>
        </p:nvSpPr>
        <p:spPr>
          <a:xfrm>
            <a:off x="288099" y="1892300"/>
            <a:ext cx="8242126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Ir a </a:t>
            </a:r>
            <a:r>
              <a:rPr lang="es-AR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agoogleaday.com</a:t>
            </a: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y completar la actividad.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Pregúntenos si tiene alguna duda.</a:t>
            </a:r>
          </a:p>
        </p:txBody>
      </p:sp>
      <p:sp>
        <p:nvSpPr>
          <p:cNvPr id="183" name="Google Shape;183;p35"/>
          <p:cNvSpPr txBox="1">
            <a:spLocks noGrp="1"/>
          </p:cNvSpPr>
          <p:nvPr>
            <p:ph type="title" idx="4294967295"/>
          </p:nvPr>
        </p:nvSpPr>
        <p:spPr>
          <a:xfrm>
            <a:off x="0" y="1063625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Desafío de Búsqueda en Google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6"/>
          <p:cNvSpPr txBox="1">
            <a:spLocks noGrp="1"/>
          </p:cNvSpPr>
          <p:nvPr>
            <p:ph type="ctrTitle" idx="4294967295"/>
          </p:nvPr>
        </p:nvSpPr>
        <p:spPr>
          <a:xfrm>
            <a:off x="0" y="2401888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Charla Informativa</a:t>
            </a:r>
          </a:p>
        </p:txBody>
      </p:sp>
      <p:sp>
        <p:nvSpPr>
          <p:cNvPr id="190" name="Google Shape;190;p36"/>
          <p:cNvSpPr txBox="1">
            <a:spLocks noGrp="1"/>
          </p:cNvSpPr>
          <p:nvPr>
            <p:ph type="title" idx="4294967295"/>
          </p:nvPr>
        </p:nvSpPr>
        <p:spPr>
          <a:xfrm>
            <a:off x="0" y="1743075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 Google a Day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7"/>
          <p:cNvSpPr txBox="1">
            <a:spLocks noGrp="1"/>
          </p:cNvSpPr>
          <p:nvPr>
            <p:ph type="ctrTitle" idx="4294967295"/>
          </p:nvPr>
        </p:nvSpPr>
        <p:spPr>
          <a:xfrm>
            <a:off x="0" y="21256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Pruebe algunos de los trucos de este material.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Luego, tómese un descanso si lo necesita.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197" name="Google Shape;197;p37"/>
          <p:cNvSpPr txBox="1">
            <a:spLocks noGrp="1"/>
          </p:cNvSpPr>
          <p:nvPr>
            <p:ph type="title" idx="4294967295"/>
          </p:nvPr>
        </p:nvSpPr>
        <p:spPr>
          <a:xfrm>
            <a:off x="0" y="1393825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Consejos y Trucos de Google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86;p22">
            <a:extLst>
              <a:ext uri="{FF2B5EF4-FFF2-40B4-BE49-F238E27FC236}">
                <a16:creationId xmlns:a16="http://schemas.microsoft.com/office/drawing/2014/main" id="{7D097D03-5B5E-443C-97E5-83E359A601CE}"/>
              </a:ext>
            </a:extLst>
          </p:cNvPr>
          <p:cNvSpPr txBox="1">
            <a:spLocks/>
          </p:cNvSpPr>
          <p:nvPr/>
        </p:nvSpPr>
        <p:spPr>
          <a:xfrm>
            <a:off x="622300" y="2189816"/>
            <a:ext cx="8521700" cy="205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verage"/>
              </a:rPr>
              <a:t>Cómo Buscar y Evaluar la Información</a:t>
            </a:r>
          </a:p>
          <a:p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Taller sobre Educación Digital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7FA244-C9F9-4B9A-8BC8-836C5E12D7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3" y="360635"/>
            <a:ext cx="3794725" cy="22111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8"/>
          <p:cNvSpPr txBox="1">
            <a:spLocks noGrp="1"/>
          </p:cNvSpPr>
          <p:nvPr>
            <p:ph type="ctrTitle" idx="4294967295"/>
          </p:nvPr>
        </p:nvSpPr>
        <p:spPr>
          <a:xfrm>
            <a:off x="0" y="21256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 le resultó más útil?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¿Conoce algún otro truco de Google?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204" name="Google Shape;204;p38"/>
          <p:cNvSpPr txBox="1">
            <a:spLocks noGrp="1"/>
          </p:cNvSpPr>
          <p:nvPr>
            <p:ph type="title" idx="4294967295"/>
          </p:nvPr>
        </p:nvSpPr>
        <p:spPr>
          <a:xfrm>
            <a:off x="0" y="1296988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Consejos y Trucos de Google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9"/>
          <p:cNvSpPr txBox="1">
            <a:spLocks noGrp="1"/>
          </p:cNvSpPr>
          <p:nvPr>
            <p:ph type="ctrTitle" idx="4294967295"/>
          </p:nvPr>
        </p:nvSpPr>
        <p:spPr>
          <a:xfrm>
            <a:off x="654050" y="2235200"/>
            <a:ext cx="78359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Generalmente, ¿cómo decide si cree en lo que escucha o lee?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211" name="Google Shape;211;p39"/>
          <p:cNvSpPr txBox="1">
            <a:spLocks noGrp="1"/>
          </p:cNvSpPr>
          <p:nvPr>
            <p:ph type="title" idx="4294967295"/>
          </p:nvPr>
        </p:nvSpPr>
        <p:spPr>
          <a:xfrm>
            <a:off x="0" y="1508125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Cómo Evaluar la Información</a:t>
            </a: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40" descr="In this video, you’ll learn more about how to judge online information. Visit https://edu.gcfglobal.org/en/searchbetter/judging-online-information/1/ for our text-based lesson.&#10;&#10;This video includes information on what to ask yourself when reading a website including:&#10;• What is the site's purpose?&#10;• Is the site biased?&#10;• Is the author reliable?&#10;• Is the information current?&#10;• Does the site have a good reputation?&#10;&#10;We hope you enjoy!" title="Judging Online Information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0725" y="258525"/>
            <a:ext cx="5882550" cy="4411925"/>
          </a:xfrm>
          <a:prstGeom prst="rect">
            <a:avLst/>
          </a:prstGeom>
          <a:noFill/>
          <a:ln>
            <a:solidFill>
              <a:schemeClr val="bg1">
                <a:lumMod val="10000"/>
              </a:schemeClr>
            </a:solidFill>
          </a:ln>
        </p:spPr>
      </p:pic>
      <p:sp>
        <p:nvSpPr>
          <p:cNvPr id="219" name="Google Shape;219;p40"/>
          <p:cNvSpPr txBox="1"/>
          <p:nvPr/>
        </p:nvSpPr>
        <p:spPr>
          <a:xfrm>
            <a:off x="7513275" y="4703625"/>
            <a:ext cx="1735500" cy="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AR" sz="700">
                <a:solidFill>
                  <a:schemeClr val="dk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 </a:t>
            </a:r>
            <a:r>
              <a:rPr lang="es-AR" sz="1200" u="sng">
                <a:solidFill>
                  <a:schemeClr val="hlink"/>
                </a:solidFill>
                <a:hlinkClick r:id="rId6"/>
              </a:rPr>
              <a:t>http://bit.ly/infojudge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705048" y="1065654"/>
            <a:ext cx="3705726" cy="2000548"/>
          </a:xfrm>
          <a:prstGeom prst="rect">
            <a:avLst/>
          </a:prstGeom>
          <a:solidFill>
            <a:srgbClr val="FF962D"/>
          </a:solidFill>
        </p:spPr>
        <p:txBody>
          <a:bodyPr wrap="square" rtlCol="0">
            <a:spAutoFit/>
          </a:bodyPr>
          <a:lstStyle/>
          <a:p>
            <a:r>
              <a:rPr lang="es-AR" sz="2800" dirty="0">
                <a:solidFill>
                  <a:schemeClr val="bg1"/>
                </a:solidFill>
                <a:latin typeface="Castellar" panose="020A0402060406010301" pitchFamily="18" charset="0"/>
              </a:rPr>
              <a:t>CÓMO JUZGAR</a:t>
            </a:r>
          </a:p>
          <a:p>
            <a:r>
              <a:rPr lang="es-AR" sz="3200" b="1" dirty="0">
                <a:solidFill>
                  <a:schemeClr val="bg1"/>
                </a:solidFill>
                <a:latin typeface="Castellar" panose="020A0402060406010301" pitchFamily="18" charset="0"/>
              </a:rPr>
              <a:t>LA INFORMACIÓN EN LÍNEA</a:t>
            </a: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1"/>
          <p:cNvSpPr txBox="1"/>
          <p:nvPr/>
        </p:nvSpPr>
        <p:spPr>
          <a:xfrm>
            <a:off x="0" y="243525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4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Dominios web</a:t>
            </a:r>
          </a:p>
        </p:txBody>
      </p:sp>
      <p:sp>
        <p:nvSpPr>
          <p:cNvPr id="7" name="Google Shape;198;p37">
            <a:extLst>
              <a:ext uri="{FF2B5EF4-FFF2-40B4-BE49-F238E27FC236}">
                <a16:creationId xmlns:a16="http://schemas.microsoft.com/office/drawing/2014/main" id="{03FEC533-2925-4EF1-A95B-F432B83C1FF8}"/>
              </a:ext>
            </a:extLst>
          </p:cNvPr>
          <p:cNvSpPr txBox="1"/>
          <p:nvPr/>
        </p:nvSpPr>
        <p:spPr>
          <a:xfrm>
            <a:off x="2208486" y="1139025"/>
            <a:ext cx="6742500" cy="1293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agencias gubernamentales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instituciones educativas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general, son organizaciones sin fines de lucro pero no siempre son imparciales.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199;p37">
            <a:extLst>
              <a:ext uri="{FF2B5EF4-FFF2-40B4-BE49-F238E27FC236}">
                <a16:creationId xmlns:a16="http://schemas.microsoft.com/office/drawing/2014/main" id="{62E7D9FA-2E16-4970-B1CF-66863F800F66}"/>
              </a:ext>
            </a:extLst>
          </p:cNvPr>
          <p:cNvSpPr txBox="1"/>
          <p:nvPr/>
        </p:nvSpPr>
        <p:spPr>
          <a:xfrm>
            <a:off x="3048053" y="3355268"/>
            <a:ext cx="42330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podría ser propiedad de cualquier persona. </a:t>
            </a:r>
          </a:p>
        </p:txBody>
      </p:sp>
      <p:sp>
        <p:nvSpPr>
          <p:cNvPr id="9" name="Google Shape;198;p37">
            <a:extLst>
              <a:ext uri="{FF2B5EF4-FFF2-40B4-BE49-F238E27FC236}">
                <a16:creationId xmlns:a16="http://schemas.microsoft.com/office/drawing/2014/main" id="{185B7C04-881A-4BBB-8CF1-B82570578F8B}"/>
              </a:ext>
            </a:extLst>
          </p:cNvPr>
          <p:cNvSpPr txBox="1"/>
          <p:nvPr/>
        </p:nvSpPr>
        <p:spPr>
          <a:xfrm>
            <a:off x="1342134" y="1139025"/>
            <a:ext cx="1167366" cy="3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 gov </a:t>
            </a:r>
            <a:r>
              <a:rPr lang="es-AR" sz="2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.edu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.org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.com</a:t>
            </a:r>
            <a:r>
              <a:rPr lang="es-AR" sz="2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.net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.info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.biz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2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.fun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97B3C180-79CC-44F5-8EBD-43932DE36D44}"/>
              </a:ext>
            </a:extLst>
          </p:cNvPr>
          <p:cNvSpPr/>
          <p:nvPr/>
        </p:nvSpPr>
        <p:spPr>
          <a:xfrm>
            <a:off x="2208486" y="2718147"/>
            <a:ext cx="710778" cy="1860677"/>
          </a:xfrm>
          <a:prstGeom prst="rightBrace">
            <a:avLst>
              <a:gd name="adj1" fmla="val 53632"/>
              <a:gd name="adj2" fmla="val 49419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2"/>
          <p:cNvSpPr txBox="1"/>
          <p:nvPr/>
        </p:nvSpPr>
        <p:spPr>
          <a:xfrm>
            <a:off x="0" y="142990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¡Probemos juntos!</a:t>
            </a:r>
          </a:p>
        </p:txBody>
      </p:sp>
      <p:sp>
        <p:nvSpPr>
          <p:cNvPr id="235" name="Google Shape;235;p42"/>
          <p:cNvSpPr txBox="1"/>
          <p:nvPr/>
        </p:nvSpPr>
        <p:spPr>
          <a:xfrm>
            <a:off x="1937850" y="2255700"/>
            <a:ext cx="52683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2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https://nyti.ms/2PZ6CPj</a:t>
            </a:r>
            <a:r>
              <a:rPr lang="es-AR" sz="32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3;p39">
            <a:extLst>
              <a:ext uri="{FF2B5EF4-FFF2-40B4-BE49-F238E27FC236}">
                <a16:creationId xmlns:a16="http://schemas.microsoft.com/office/drawing/2014/main" id="{FFDFFAA9-C032-444A-8268-9DC4DE57AD5B}"/>
              </a:ext>
            </a:extLst>
          </p:cNvPr>
          <p:cNvSpPr txBox="1"/>
          <p:nvPr/>
        </p:nvSpPr>
        <p:spPr>
          <a:xfrm>
            <a:off x="0" y="59529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Cómo Evaluar la Información</a:t>
            </a:r>
          </a:p>
        </p:txBody>
      </p:sp>
      <p:sp>
        <p:nvSpPr>
          <p:cNvPr id="6" name="Google Shape;214;p39">
            <a:extLst>
              <a:ext uri="{FF2B5EF4-FFF2-40B4-BE49-F238E27FC236}">
                <a16:creationId xmlns:a16="http://schemas.microsoft.com/office/drawing/2014/main" id="{B2DE9EFA-377B-4D65-B284-47C54F4E5808}"/>
              </a:ext>
            </a:extLst>
          </p:cNvPr>
          <p:cNvSpPr txBox="1"/>
          <p:nvPr/>
        </p:nvSpPr>
        <p:spPr>
          <a:xfrm>
            <a:off x="1090150" y="838971"/>
            <a:ext cx="7641726" cy="37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2400"/>
              <a:buFont typeface="Average"/>
              <a:buChar char="➔"/>
            </a:pPr>
            <a:r>
              <a:rPr lang="es-AR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¿De dónde proviene la información?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¿Cuánto tiempo tiene la información?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¿Quién la escribió o pagó por ella?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AR" sz="1600" dirty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¿Cuáles son sus fuentes?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 es el objetivo de este sitio?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2400"/>
              <a:buFont typeface="Average"/>
              <a:buChar char="➔"/>
            </a:pPr>
            <a:r>
              <a:rPr lang="es-AR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Tenga cuidado al elegir</a:t>
            </a:r>
            <a:endParaRPr lang="es-AR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lenguaje emocional y las generalizaciones son una bandera de peligro.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Concéntrese en los hechos.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Verifique diferentes fuentes y considere distintos puntos de vista.</a:t>
            </a: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rage"/>
              <a:buChar char="➔"/>
            </a:pPr>
            <a:r>
              <a:rPr lang="es-AR" sz="1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Utilice verificadores de hechos:	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http://</a:t>
            </a:r>
            <a:r>
              <a:rPr lang="es-AR" sz="16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www.snopes.com</a:t>
            </a:r>
            <a:r>
              <a:rPr lang="es-AR" sz="1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6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https://</a:t>
            </a:r>
            <a:r>
              <a:rPr lang="es-AR" sz="16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www.politifact.com</a:t>
            </a:r>
            <a:r>
              <a:rPr lang="es-AR" sz="16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/</a:t>
            </a:r>
            <a:r>
              <a:rPr lang="es-AR" sz="16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4"/>
          <p:cNvSpPr txBox="1"/>
          <p:nvPr/>
        </p:nvSpPr>
        <p:spPr>
          <a:xfrm>
            <a:off x="0" y="59695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4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¡Ahora es su turno!</a:t>
            </a:r>
          </a:p>
        </p:txBody>
      </p:sp>
      <p:sp>
        <p:nvSpPr>
          <p:cNvPr id="249" name="Google Shape;249;p44"/>
          <p:cNvSpPr txBox="1"/>
          <p:nvPr/>
        </p:nvSpPr>
        <p:spPr>
          <a:xfrm>
            <a:off x="87681" y="1347900"/>
            <a:ext cx="8668011" cy="3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La mitad del grupo verifica cada enlace.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Piense por qué su página web puede o no ser confiable.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http://</a:t>
            </a:r>
            <a:r>
              <a:rPr lang="es-AR" sz="24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bit.ly</a:t>
            </a:r>
            <a:r>
              <a:rPr lang="es-AR" sz="24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/</a:t>
            </a:r>
            <a:r>
              <a:rPr lang="es-AR" sz="24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info5test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http://</a:t>
            </a:r>
            <a:r>
              <a:rPr lang="es-AR" sz="24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bit.ly</a:t>
            </a:r>
            <a:r>
              <a:rPr lang="es-AR" sz="2400" u="sng" dirty="0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/</a:t>
            </a:r>
            <a:r>
              <a:rPr lang="es-AR" sz="2400" u="sng" dirty="0" err="1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5"/>
              </a:rPr>
              <a:t>info3test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5"/>
          <p:cNvSpPr txBox="1"/>
          <p:nvPr/>
        </p:nvSpPr>
        <p:spPr>
          <a:xfrm>
            <a:off x="-89975" y="109360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4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Verificación de Hechos</a:t>
            </a:r>
          </a:p>
        </p:txBody>
      </p:sp>
      <p:sp>
        <p:nvSpPr>
          <p:cNvPr id="256" name="Google Shape;256;p45"/>
          <p:cNvSpPr txBox="1"/>
          <p:nvPr/>
        </p:nvSpPr>
        <p:spPr>
          <a:xfrm>
            <a:off x="1200750" y="1857800"/>
            <a:ext cx="6742500" cy="3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Veamos qué dice Snopes….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400" u="sng">
                <a:solidFill>
                  <a:schemeClr val="hlin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  <a:hlinkClick r:id="rId4"/>
              </a:rPr>
              <a:t>http://bit.ly/info4test</a:t>
            </a:r>
            <a:r>
              <a:rPr lang="es-AR" sz="24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 </a:t>
            </a: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73;p62">
            <a:extLst>
              <a:ext uri="{FF2B5EF4-FFF2-40B4-BE49-F238E27FC236}">
                <a16:creationId xmlns:a16="http://schemas.microsoft.com/office/drawing/2014/main" id="{FA70472C-4F1A-4234-ACB1-33A1640BC87A}"/>
              </a:ext>
            </a:extLst>
          </p:cNvPr>
          <p:cNvSpPr txBox="1">
            <a:spLocks/>
          </p:cNvSpPr>
          <p:nvPr/>
        </p:nvSpPr>
        <p:spPr>
          <a:xfrm>
            <a:off x="0" y="841201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Recursos que Brindan Información en Línea </a:t>
            </a:r>
            <a:r>
              <a:rPr lang="es-AR" sz="3600" dirty="0"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sobre la Salud </a:t>
            </a:r>
            <a:endParaRPr lang="es-AR"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6" name="Google Shape;374;p62">
            <a:extLst>
              <a:ext uri="{FF2B5EF4-FFF2-40B4-BE49-F238E27FC236}">
                <a16:creationId xmlns:a16="http://schemas.microsoft.com/office/drawing/2014/main" id="{57BFD9A6-5D7A-471D-A3E8-56A42E073858}"/>
              </a:ext>
            </a:extLst>
          </p:cNvPr>
          <p:cNvSpPr txBox="1">
            <a:spLocks/>
          </p:cNvSpPr>
          <p:nvPr/>
        </p:nvSpPr>
        <p:spPr>
          <a:xfrm>
            <a:off x="0" y="2459038"/>
            <a:ext cx="9144000" cy="209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piensa acerca de buscar </a:t>
            </a:r>
          </a:p>
          <a:p>
            <a:pPr algn="ctr"/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información en línea sobre la salud?</a:t>
            </a:r>
          </a:p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80;p63">
            <a:extLst>
              <a:ext uri="{FF2B5EF4-FFF2-40B4-BE49-F238E27FC236}">
                <a16:creationId xmlns:a16="http://schemas.microsoft.com/office/drawing/2014/main" id="{FF54BB98-028D-402A-B0E6-2DD5A6D7873C}"/>
              </a:ext>
            </a:extLst>
          </p:cNvPr>
          <p:cNvSpPr txBox="1">
            <a:spLocks/>
          </p:cNvSpPr>
          <p:nvPr/>
        </p:nvSpPr>
        <p:spPr>
          <a:xfrm>
            <a:off x="0" y="418979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medlineplus.gov</a:t>
            </a:r>
          </a:p>
        </p:txBody>
      </p:sp>
      <p:pic>
        <p:nvPicPr>
          <p:cNvPr id="6" name="Google Shape;381;p63">
            <a:extLst>
              <a:ext uri="{FF2B5EF4-FFF2-40B4-BE49-F238E27FC236}">
                <a16:creationId xmlns:a16="http://schemas.microsoft.com/office/drawing/2014/main" id="{57BF6BE0-D296-40A5-991D-D4F692F5250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6213" y="1194358"/>
            <a:ext cx="5631567" cy="35301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ctrTitle" idx="4294967295"/>
          </p:nvPr>
        </p:nvSpPr>
        <p:spPr>
          <a:xfrm>
            <a:off x="1651000" y="1282700"/>
            <a:ext cx="7493000" cy="30400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Motores de Búsqueda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Cómo Evaluar la Información</a:t>
            </a:r>
          </a:p>
          <a:p>
            <a:pPr marL="50800" lvl="0" algn="l" rt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ts val="2800"/>
            </a:pPr>
            <a:r>
              <a:rPr lang="es-AR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Descanso</a:t>
            </a:r>
          </a:p>
          <a:p>
            <a:pPr marL="5080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Información en Línea sobre Salud </a:t>
            </a:r>
          </a:p>
          <a:p>
            <a:pPr marL="508000" lvl="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Recursos en Línea de Bibliotecas </a:t>
            </a:r>
          </a:p>
        </p:txBody>
      </p:sp>
      <p:sp>
        <p:nvSpPr>
          <p:cNvPr id="7" name="Google Shape;79;p21">
            <a:extLst>
              <a:ext uri="{FF2B5EF4-FFF2-40B4-BE49-F238E27FC236}">
                <a16:creationId xmlns:a16="http://schemas.microsoft.com/office/drawing/2014/main" id="{66C1FC0C-2F5B-4F14-A448-8ADCA3C27CFC}"/>
              </a:ext>
            </a:extLst>
          </p:cNvPr>
          <p:cNvSpPr txBox="1">
            <a:spLocks/>
          </p:cNvSpPr>
          <p:nvPr/>
        </p:nvSpPr>
        <p:spPr>
          <a:xfrm>
            <a:off x="606559" y="306387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5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</a:p>
        </p:txBody>
      </p:sp>
    </p:spTree>
    <p:custDataLst>
      <p:tags r:id="rId1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87;p64">
            <a:extLst>
              <a:ext uri="{FF2B5EF4-FFF2-40B4-BE49-F238E27FC236}">
                <a16:creationId xmlns:a16="http://schemas.microsoft.com/office/drawing/2014/main" id="{1091F36E-00F5-4AD5-BAFD-CF6C90928871}"/>
              </a:ext>
            </a:extLst>
          </p:cNvPr>
          <p:cNvSpPr txBox="1">
            <a:spLocks/>
          </p:cNvSpPr>
          <p:nvPr/>
        </p:nvSpPr>
        <p:spPr>
          <a:xfrm>
            <a:off x="0" y="446333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nchealthinfo.org</a:t>
            </a:r>
          </a:p>
        </p:txBody>
      </p:sp>
      <p:pic>
        <p:nvPicPr>
          <p:cNvPr id="6" name="Google Shape;388;p64">
            <a:extLst>
              <a:ext uri="{FF2B5EF4-FFF2-40B4-BE49-F238E27FC236}">
                <a16:creationId xmlns:a16="http://schemas.microsoft.com/office/drawing/2014/main" id="{6BC99AE1-2605-4F90-B1A7-D4E32E5914F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6959" y="1287887"/>
            <a:ext cx="5350082" cy="33406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94;p65">
            <a:extLst>
              <a:ext uri="{FF2B5EF4-FFF2-40B4-BE49-F238E27FC236}">
                <a16:creationId xmlns:a16="http://schemas.microsoft.com/office/drawing/2014/main" id="{0C2607A4-ACB6-4F79-81C2-24F967B099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948911"/>
            <a:ext cx="9144000" cy="8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Recursos que Brindan Información </a:t>
            </a:r>
            <a:b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dirty="0"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Línea </a:t>
            </a:r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sobre la Salud</a:t>
            </a:r>
          </a:p>
        </p:txBody>
      </p:sp>
    </p:spTree>
    <p:custDataLst>
      <p:tags r:id="rId1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0"/>
          <p:cNvSpPr txBox="1">
            <a:spLocks noGrp="1"/>
          </p:cNvSpPr>
          <p:nvPr>
            <p:ph type="title" idx="4294967295"/>
          </p:nvPr>
        </p:nvSpPr>
        <p:spPr>
          <a:xfrm>
            <a:off x="0" y="428334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0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Recursos de Bibliotecas</a:t>
            </a:r>
          </a:p>
        </p:txBody>
      </p:sp>
      <p:pic>
        <p:nvPicPr>
          <p:cNvPr id="290" name="Google Shape;290;p50" descr=" " title="&quot;Library Card&quot;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27132" y="1347850"/>
            <a:ext cx="4489736" cy="336731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408;p67">
            <a:extLst>
              <a:ext uri="{FF2B5EF4-FFF2-40B4-BE49-F238E27FC236}">
                <a16:creationId xmlns:a16="http://schemas.microsoft.com/office/drawing/2014/main" id="{A66EB218-444D-4FD6-8055-A8E97078CBFA}"/>
              </a:ext>
            </a:extLst>
          </p:cNvPr>
          <p:cNvSpPr txBox="1">
            <a:spLocks/>
          </p:cNvSpPr>
          <p:nvPr/>
        </p:nvSpPr>
        <p:spPr>
          <a:xfrm>
            <a:off x="1287173" y="1306048"/>
            <a:ext cx="7332662" cy="1851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/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indent="-381000">
              <a:buSzPts val="2400"/>
              <a:buFont typeface="Average"/>
              <a:buChar char="❏"/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Completar la encuesta al salir.</a:t>
            </a:r>
          </a:p>
        </p:txBody>
      </p:sp>
      <p:sp>
        <p:nvSpPr>
          <p:cNvPr id="8" name="Google Shape;531;p69">
            <a:extLst>
              <a:ext uri="{FF2B5EF4-FFF2-40B4-BE49-F238E27FC236}">
                <a16:creationId xmlns:a16="http://schemas.microsoft.com/office/drawing/2014/main" id="{4F438955-991F-44BE-B996-5FF886760A72}"/>
              </a:ext>
            </a:extLst>
          </p:cNvPr>
          <p:cNvSpPr txBox="1">
            <a:spLocks/>
          </p:cNvSpPr>
          <p:nvPr/>
        </p:nvSpPr>
        <p:spPr>
          <a:xfrm>
            <a:off x="588804" y="731248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Cierre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ctrTitle" idx="4294967295"/>
          </p:nvPr>
        </p:nvSpPr>
        <p:spPr>
          <a:xfrm>
            <a:off x="0" y="2228850"/>
            <a:ext cx="9144000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información le gustaría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encontrar en internet?</a:t>
            </a:r>
          </a:p>
        </p:txBody>
      </p:sp>
      <p:sp>
        <p:nvSpPr>
          <p:cNvPr id="86" name="Google Shape;86;p22"/>
          <p:cNvSpPr txBox="1">
            <a:spLocks noGrp="1"/>
          </p:cNvSpPr>
          <p:nvPr>
            <p:ph type="title" idx="4294967295"/>
          </p:nvPr>
        </p:nvSpPr>
        <p:spPr>
          <a:xfrm>
            <a:off x="0" y="1506538"/>
            <a:ext cx="9144000" cy="8302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Presentación y comentarios: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ctrTitle" idx="4294967295"/>
          </p:nvPr>
        </p:nvSpPr>
        <p:spPr>
          <a:xfrm>
            <a:off x="311150" y="761791"/>
            <a:ext cx="8521700" cy="205263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Cómo Buscar y Evaluar la Información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>
            <a:spLocks noGrp="1"/>
          </p:cNvSpPr>
          <p:nvPr>
            <p:ph type="ctrTitle" idx="4294967295"/>
          </p:nvPr>
        </p:nvSpPr>
        <p:spPr>
          <a:xfrm>
            <a:off x="0" y="2228850"/>
            <a:ext cx="9144000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Un sitio web que utiliza palabras clave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para encontrar información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relevante en línea.</a:t>
            </a:r>
          </a:p>
        </p:txBody>
      </p:sp>
      <p:sp>
        <p:nvSpPr>
          <p:cNvPr id="99" name="Google Shape;99;p24"/>
          <p:cNvSpPr txBox="1">
            <a:spLocks noGrp="1"/>
          </p:cNvSpPr>
          <p:nvPr>
            <p:ph type="title" idx="4294967295"/>
          </p:nvPr>
        </p:nvSpPr>
        <p:spPr>
          <a:xfrm>
            <a:off x="0" y="1506538"/>
            <a:ext cx="9144000" cy="8302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Motor de Búsqueda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05;p25">
            <a:extLst>
              <a:ext uri="{FF2B5EF4-FFF2-40B4-BE49-F238E27FC236}">
                <a16:creationId xmlns:a16="http://schemas.microsoft.com/office/drawing/2014/main" id="{7F6C185C-AF00-462B-8FD2-CDF23458D298}"/>
              </a:ext>
            </a:extLst>
          </p:cNvPr>
          <p:cNvPicPr preferRelativeResize="0"/>
          <p:nvPr/>
        </p:nvPicPr>
        <p:blipFill>
          <a:blip r:embed="rId4"/>
          <a:srcRect/>
          <a:stretch/>
        </p:blipFill>
        <p:spPr>
          <a:xfrm>
            <a:off x="2623831" y="10518"/>
            <a:ext cx="4269764" cy="28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07;p25">
            <a:extLst>
              <a:ext uri="{FF2B5EF4-FFF2-40B4-BE49-F238E27FC236}">
                <a16:creationId xmlns:a16="http://schemas.microsoft.com/office/drawing/2014/main" id="{E8015FC6-0DB0-42DE-B1C9-AC4F5E3AC76B}"/>
              </a:ext>
            </a:extLst>
          </p:cNvPr>
          <p:cNvSpPr txBox="1">
            <a:spLocks/>
          </p:cNvSpPr>
          <p:nvPr/>
        </p:nvSpPr>
        <p:spPr>
          <a:xfrm>
            <a:off x="1333344" y="2215971"/>
            <a:ext cx="7269743" cy="209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">
              <a:buClr>
                <a:srgbClr val="38761D"/>
              </a:buClr>
            </a:pPr>
            <a:r>
              <a:rPr lang="es-AR">
                <a:solidFill>
                  <a:srgbClr val="3876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 excelente porque ayuda a encontrar lo que está buscando.</a:t>
            </a:r>
            <a:br>
              <a:rPr lang="es-AR">
                <a:solidFill>
                  <a:srgbClr val="3876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>
                <a:solidFill>
                  <a:srgbClr val="99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Recoge información y puede compartirla con los anunciantes.</a:t>
            </a:r>
          </a:p>
          <a:p>
            <a:r>
              <a:rPr lang="es-AR">
                <a:solidFill>
                  <a:srgbClr val="FF820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Guarda el historial de búsqueda en su cuenta Google.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1380BC-43CF-40FE-9D98-741AF2EA2216}"/>
              </a:ext>
            </a:extLst>
          </p:cNvPr>
          <p:cNvSpPr txBox="1"/>
          <p:nvPr/>
        </p:nvSpPr>
        <p:spPr>
          <a:xfrm>
            <a:off x="700576" y="2240285"/>
            <a:ext cx="473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8000" b="1">
                <a:solidFill>
                  <a:schemeClr val="accent4">
                    <a:lumMod val="75000"/>
                  </a:schemeClr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_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74FDC7-82C4-4BD3-A2B3-1AAD915F9FF4}"/>
              </a:ext>
            </a:extLst>
          </p:cNvPr>
          <p:cNvSpPr txBox="1"/>
          <p:nvPr/>
        </p:nvSpPr>
        <p:spPr>
          <a:xfrm>
            <a:off x="700576" y="3763780"/>
            <a:ext cx="473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6000" b="1" dirty="0">
                <a:solidFill>
                  <a:schemeClr val="accent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~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6B596B-52E2-4B45-A2E8-8433E0C40490}"/>
              </a:ext>
            </a:extLst>
          </p:cNvPr>
          <p:cNvSpPr txBox="1"/>
          <p:nvPr/>
        </p:nvSpPr>
        <p:spPr>
          <a:xfrm>
            <a:off x="713455" y="2040229"/>
            <a:ext cx="581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6000">
                <a:solidFill>
                  <a:schemeClr val="accent2"/>
                </a:solidFill>
                <a:latin typeface="+mj-lt"/>
              </a:rPr>
              <a:t>+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0850" y="304800"/>
            <a:ext cx="2437794" cy="19238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13;p26">
            <a:extLst>
              <a:ext uri="{FF2B5EF4-FFF2-40B4-BE49-F238E27FC236}">
                <a16:creationId xmlns:a16="http://schemas.microsoft.com/office/drawing/2014/main" id="{2A1F81EB-B54B-4524-88E3-87ED4B2CAFB9}"/>
              </a:ext>
            </a:extLst>
          </p:cNvPr>
          <p:cNvSpPr txBox="1">
            <a:spLocks/>
          </p:cNvSpPr>
          <p:nvPr/>
        </p:nvSpPr>
        <p:spPr>
          <a:xfrm>
            <a:off x="2299770" y="2447721"/>
            <a:ext cx="5632450" cy="209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">
              <a:buClr>
                <a:srgbClr val="38761D"/>
              </a:buClr>
            </a:pPr>
            <a:r>
              <a:rPr lang="es-AR">
                <a:solidFill>
                  <a:srgbClr val="3876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Protege su privacidad.</a:t>
            </a:r>
          </a:p>
          <a:p>
            <a:pPr marL="50800">
              <a:buClr>
                <a:srgbClr val="990000"/>
              </a:buClr>
            </a:pPr>
            <a:r>
              <a:rPr lang="es-AR">
                <a:solidFill>
                  <a:srgbClr val="99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Menos características.</a:t>
            </a:r>
          </a:p>
          <a:p>
            <a:r>
              <a:rPr lang="es-AR">
                <a:solidFill>
                  <a:srgbClr val="FF820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Puede no ser tan bueno para encontrar lo que busca.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598A30-FD27-4A17-96E4-272C195A2231}"/>
              </a:ext>
            </a:extLst>
          </p:cNvPr>
          <p:cNvSpPr txBox="1"/>
          <p:nvPr/>
        </p:nvSpPr>
        <p:spPr>
          <a:xfrm>
            <a:off x="1652373" y="2217805"/>
            <a:ext cx="5818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6000">
                <a:solidFill>
                  <a:schemeClr val="accent2"/>
                </a:solidFill>
                <a:latin typeface="+mj-lt"/>
              </a:rPr>
              <a:t>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B986D0-EC21-471A-8362-E307D94FD0F5}"/>
              </a:ext>
            </a:extLst>
          </p:cNvPr>
          <p:cNvSpPr txBox="1"/>
          <p:nvPr/>
        </p:nvSpPr>
        <p:spPr>
          <a:xfrm>
            <a:off x="1652373" y="2063918"/>
            <a:ext cx="473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8000" b="1">
                <a:solidFill>
                  <a:schemeClr val="accent4">
                    <a:lumMod val="75000"/>
                  </a:schemeClr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_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250E0-2EC3-48D7-8B57-154C0C852664}"/>
              </a:ext>
            </a:extLst>
          </p:cNvPr>
          <p:cNvSpPr txBox="1"/>
          <p:nvPr/>
        </p:nvSpPr>
        <p:spPr>
          <a:xfrm>
            <a:off x="1685126" y="3033412"/>
            <a:ext cx="473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6000" b="1" dirty="0">
                <a:solidFill>
                  <a:schemeClr val="accent3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~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7"/>
          <p:cNvPicPr preferRelativeResize="0"/>
          <p:nvPr/>
        </p:nvPicPr>
        <p:blipFill>
          <a:blip r:embed="rId4"/>
          <a:srcRect/>
          <a:stretch/>
        </p:blipFill>
        <p:spPr>
          <a:xfrm>
            <a:off x="2623831" y="518518"/>
            <a:ext cx="4269764" cy="28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7"/>
          <p:cNvSpPr txBox="1">
            <a:spLocks noGrp="1"/>
          </p:cNvSpPr>
          <p:nvPr>
            <p:ph type="title" idx="4294967295"/>
          </p:nvPr>
        </p:nvSpPr>
        <p:spPr>
          <a:xfrm>
            <a:off x="157956" y="2749550"/>
            <a:ext cx="8828087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Abrir el navegador y dirigirse a </a:t>
            </a:r>
            <a:r>
              <a:rPr lang="es-AR" sz="3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google.com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268</TotalTime>
  <Words>629</Words>
  <Application>Microsoft Office PowerPoint</Application>
  <PresentationFormat>On-screen Show (16:9)</PresentationFormat>
  <Paragraphs>127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Open Sans SemiBold</vt:lpstr>
      <vt:lpstr>Open Sans bold</vt:lpstr>
      <vt:lpstr>Roboto</vt:lpstr>
      <vt:lpstr>Helvetica Neue Light</vt:lpstr>
      <vt:lpstr>Average</vt:lpstr>
      <vt:lpstr>Calibri Light</vt:lpstr>
      <vt:lpstr>Castellar</vt:lpstr>
      <vt:lpstr>Arial</vt:lpstr>
      <vt:lpstr>Times New Roman</vt:lpstr>
      <vt:lpstr>Open Sans</vt:lpstr>
      <vt:lpstr>Simple Light</vt:lpstr>
      <vt:lpstr>White</vt:lpstr>
      <vt:lpstr>Registrarse (el adulto y el estudiante). Buscar un asiento (familias, por favor, siéntense juntos). Encender la computadora e iniciar sesión. Comprobar que la batería esté cargada o buscar un lugar donde conectarla.</vt:lpstr>
      <vt:lpstr>PowerPoint Presentation</vt:lpstr>
      <vt:lpstr>Motores de Búsqueda Cómo Evaluar la Información Descanso Información en Línea sobre Salud  Recursos en Línea de Bibliotecas </vt:lpstr>
      <vt:lpstr>¿Qué información le gustaría  encontrar en internet?</vt:lpstr>
      <vt:lpstr>Cómo Buscar y Evaluar la Información</vt:lpstr>
      <vt:lpstr>Un sitio web que utiliza palabras clave  para encontrar información  relevante en línea.</vt:lpstr>
      <vt:lpstr>PowerPoint Presentation</vt:lpstr>
      <vt:lpstr>PowerPoint Presentation</vt:lpstr>
      <vt:lpstr>Abrir el navegador y dirigirse a google.com</vt:lpstr>
      <vt:lpstr>PowerPoint Presentation</vt:lpstr>
      <vt:lpstr>PowerPoint Presentation</vt:lpstr>
      <vt:lpstr>PowerPoint Presentation</vt:lpstr>
      <vt:lpstr>Página de Resultados</vt:lpstr>
      <vt:lpstr>PowerPoint Presentation</vt:lpstr>
      <vt:lpstr>PowerPoint Presentation</vt:lpstr>
      <vt:lpstr>¿Preguntas?</vt:lpstr>
      <vt:lpstr>Ir a agoogleaday.com y completar la actividad.  Pregúntenos si tiene alguna duda.</vt:lpstr>
      <vt:lpstr>Charla Informativa</vt:lpstr>
      <vt:lpstr>Pruebe algunos de los trucos de este material.  Luego, tómese un descanso si lo necesita.  </vt:lpstr>
      <vt:lpstr>¿Cuál le resultó más útil? ¿Conoce algún otro truco de Google?  </vt:lpstr>
      <vt:lpstr>Generalmente, ¿cómo decide si cree en lo que escucha o lee?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Recursos que Brindan Información  en Línea sobre la Salud</vt:lpstr>
      <vt:lpstr>Recursos de Bibliotecas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Sullivan, Kaili</dc:creator>
  <cp:lastModifiedBy>Gabriela Rangel</cp:lastModifiedBy>
  <cp:revision>25</cp:revision>
  <dcterms:modified xsi:type="dcterms:W3CDTF">2021-11-01T20:14:49Z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60EF5D71-E56B-4BC8-B240-986C6A4BE854</vt:lpwstr>
  </property>
  <property fmtid="{D5CDD505-2E9C-101B-9397-08002B2CF9AE}" pid="3" name="ArticulatePath">
    <vt:lpwstr>https://ncconnect-my.sharepoint.com/personal/abigail_waldrupe_ncdcr_gov/Documents/Toolkit/Workshop Documents/Session 4 - Finding and Evaluating Info/S4 Combo Group/Session 4 - combined group</vt:lpwstr>
  </property>
</Properties>
</file>